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56D"/>
    <a:srgbClr val="D248A9"/>
    <a:srgbClr val="EC709F"/>
    <a:srgbClr val="4BACC6"/>
    <a:srgbClr val="434C55"/>
    <a:srgbClr val="0F9B9E"/>
    <a:srgbClr val="E6E6E6"/>
    <a:srgbClr val="C67E2A"/>
    <a:srgbClr val="EDAB2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نمط ذو نسُق 1 - تميي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نمط متوسط 4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نمط فاتح 2 - تميي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93D81CF-94F2-401A-BA57-92F5A7B2D0C5}" styleName="النمط المتوس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15-10-1443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253355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2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289895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3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4850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ishtareconomics.org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A4BCF03-CC81-43C1-99CF-9E73A3EF5A4D}"/>
              </a:ext>
            </a:extLst>
          </p:cNvPr>
          <p:cNvSpPr/>
          <p:nvPr/>
        </p:nvSpPr>
        <p:spPr>
          <a:xfrm>
            <a:off x="5090487" y="2086093"/>
            <a:ext cx="2552714" cy="860254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CE3E61-CFA6-4BFE-A392-59CCED9265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466"/>
          <a:stretch/>
        </p:blipFill>
        <p:spPr>
          <a:xfrm flipH="1">
            <a:off x="-39185" y="124722"/>
            <a:ext cx="7643201" cy="28874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063DA70-6A01-4276-83B5-93EB1512A4D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8059" y="124722"/>
            <a:ext cx="1340735" cy="1785367"/>
          </a:xfrm>
          <a:prstGeom prst="ellipse">
            <a:avLst/>
          </a:prstGeom>
          <a:noFill/>
          <a:ln w="38100" cap="flat" cmpd="sng" algn="ctr">
            <a:solidFill>
              <a:srgbClr val="5FACC6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6D28021-8A6E-44BB-87D5-2AFC45EFC597}"/>
              </a:ext>
            </a:extLst>
          </p:cNvPr>
          <p:cNvSpPr/>
          <p:nvPr/>
        </p:nvSpPr>
        <p:spPr>
          <a:xfrm>
            <a:off x="1831600" y="89741"/>
            <a:ext cx="3901632" cy="538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80000"/>
              </a:lnSpc>
              <a:spcAft>
                <a:spcPts val="0"/>
              </a:spcAft>
            </a:pPr>
            <a:r>
              <a:rPr lang="ar-IQ" sz="40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r>
              <a:rPr lang="ar-IQ" sz="20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الدكتورة ديمه فايق طه أبو لطيفة </a:t>
            </a:r>
            <a:endParaRPr lang="fr-FR" sz="2000" dirty="0">
              <a:effectLst/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E524C88-7264-4DB8-A150-1FCBE406839D}"/>
              </a:ext>
            </a:extLst>
          </p:cNvPr>
          <p:cNvSpPr/>
          <p:nvPr/>
        </p:nvSpPr>
        <p:spPr>
          <a:xfrm>
            <a:off x="3208095" y="525117"/>
            <a:ext cx="2219960" cy="234539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IQ" sz="1400" b="1" dirty="0">
                <a:solidFill>
                  <a:srgbClr val="FFFFFF"/>
                </a:solidFill>
                <a:effectLst/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أستاذة جامعية وباحث علمي</a:t>
            </a:r>
            <a:endParaRPr lang="fr-FR" sz="1400" dirty="0">
              <a:effectLst/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7694AA83-E81F-4185-AEFD-E85F0CBB1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253" y="771547"/>
            <a:ext cx="3471752" cy="72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IQ" sz="1400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دكتوراه في العلوم الاسلامية</a:t>
            </a:r>
          </a:p>
          <a:p>
            <a:pPr algn="just" rtl="1"/>
            <a:endParaRPr lang="fr-FR" sz="1400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E24F6BFD-ED74-4CD9-8CE9-EF1740C8FA21}"/>
              </a:ext>
            </a:extLst>
          </p:cNvPr>
          <p:cNvSpPr/>
          <p:nvPr/>
        </p:nvSpPr>
        <p:spPr>
          <a:xfrm>
            <a:off x="19847" y="3314525"/>
            <a:ext cx="4949933" cy="32459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lvl="0" algn="just" rtl="1">
              <a:spcAft>
                <a:spcPts val="0"/>
              </a:spcAft>
            </a:pPr>
            <a:r>
              <a:rPr lang="ar-IQ" sz="14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الباحثة ديمه فايق طه أبو لطيفة ، ولدت في فلسطين عام 1981، متزوجة ولديها ولدان وبنتان ، مقيمة في فلسطين- محافظة أريحا، تخرجت من المرحلة الثانوية من مدرسة بنات البيرة الثانوية / رام الله / فلسطين عام 1999م، ثمّ التحقت لمرحلة البكالوريوس بجامعة القدس المفتوحة/ أريحا/ فلسطين ، وتخرجت منها عام 2007م، بعد ذلك التحقت لمرحلة الماجستير من جامعة القدس أبو ديس/ القدس/ فلسطين وتخرجت منها عام 2013م، ثمّ التحقت لمرحلة </a:t>
            </a:r>
            <a:r>
              <a:rPr lang="ar-IQ" sz="1400" b="1" dirty="0" err="1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الدكتوراة</a:t>
            </a:r>
            <a:r>
              <a:rPr lang="ar-IQ" sz="14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بجامعة السلطان زين العابدين/ </a:t>
            </a:r>
            <a:r>
              <a:rPr lang="ar-IQ" sz="1400" b="1" dirty="0" err="1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ترنجانو</a:t>
            </a:r>
            <a:r>
              <a:rPr lang="ar-IQ" sz="14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/ ماليزيا. </a:t>
            </a:r>
            <a:endParaRPr lang="fr-FR" sz="14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D43E113-1513-4117-AB2E-EF30776B0B62}"/>
              </a:ext>
            </a:extLst>
          </p:cNvPr>
          <p:cNvSpPr/>
          <p:nvPr/>
        </p:nvSpPr>
        <p:spPr>
          <a:xfrm>
            <a:off x="5106844" y="2301634"/>
            <a:ext cx="2520000" cy="368300"/>
          </a:xfrm>
          <a:prstGeom prst="round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ar-IQ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خبرات العمل</a:t>
            </a:r>
            <a:endParaRPr lang="en-US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41910" algn="ctr">
              <a:lnSpc>
                <a:spcPct val="107000"/>
              </a:lnSpc>
              <a:spcAft>
                <a:spcPts val="800"/>
              </a:spcAft>
            </a:pPr>
            <a:endParaRPr lang="en-US" sz="11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خبـرات </a:t>
            </a:r>
            <a:r>
              <a:rPr lang="ar-MA" sz="11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العمـلتعمل</a:t>
            </a:r>
            <a:r>
              <a:rPr lang="ar-MA" sz="1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محاضرة في جامعة الاستقلال/ أريحا- فلسطين/ 2016 حتى الآن.</a:t>
            </a:r>
          </a:p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•عملت محاضرة بدوام جزئي في جامعة الاستقلال/ أريحا- فلسطين/ 2014م- 2016م.</a:t>
            </a:r>
          </a:p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•عملت معلمة تربية إسلامية في مدرسة بنات أريحا الثانوية / أريحا- فلسطين/ 2009م- 2016م.</a:t>
            </a:r>
          </a:p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•عملت نائب رئيس قاعات امتحانات الثانوية العامة / أريحا- فلسطين/ 2013م- 2015م.</a:t>
            </a:r>
          </a:p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•عملت معلمة تربية إسلامية ولغة عربية – مدرسة الراهبات </a:t>
            </a:r>
            <a:r>
              <a:rPr lang="ar-MA" sz="11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الفرانسيسكانيات</a:t>
            </a:r>
            <a:r>
              <a:rPr lang="ar-MA" sz="1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/ أريحا- فلسطين/ 2006م- 2009م.</a:t>
            </a:r>
          </a:p>
          <a:p>
            <a:pPr marL="41910" algn="ctr">
              <a:lnSpc>
                <a:spcPct val="107000"/>
              </a:lnSpc>
              <a:spcAft>
                <a:spcPts val="800"/>
              </a:spcAft>
            </a:pPr>
            <a:endParaRPr lang="ar-MA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D38D918E-FEF0-454A-B213-C00316B4EB3B}"/>
              </a:ext>
            </a:extLst>
          </p:cNvPr>
          <p:cNvSpPr/>
          <p:nvPr/>
        </p:nvSpPr>
        <p:spPr>
          <a:xfrm>
            <a:off x="1295929" y="9393909"/>
            <a:ext cx="2520000" cy="368300"/>
          </a:xfrm>
          <a:prstGeom prst="round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ar-MA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الإهتمامـات والهوايـات</a:t>
            </a:r>
            <a:endParaRPr lang="fr-F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 </a:t>
            </a:r>
          </a:p>
        </p:txBody>
      </p:sp>
      <p:pic>
        <p:nvPicPr>
          <p:cNvPr id="33" name="Picture 32" descr="C:\Users\YOUSSEF\AppData\Local\Microsoft\Windows\INetCache\Content.Word\world-icon-png-3014.png">
            <a:extLst>
              <a:ext uri="{FF2B5EF4-FFF2-40B4-BE49-F238E27FC236}">
                <a16:creationId xmlns:a16="http://schemas.microsoft.com/office/drawing/2014/main" id="{66C71E7E-0E5E-4064-857C-392429A72C48}"/>
              </a:ext>
            </a:extLst>
          </p:cNvPr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827" y="9905547"/>
            <a:ext cx="467995" cy="467995"/>
          </a:xfrm>
          <a:prstGeom prst="ellipse">
            <a:avLst/>
          </a:prstGeom>
          <a:noFill/>
          <a:ln w="25400">
            <a:solidFill>
              <a:srgbClr val="34393C"/>
            </a:solidFill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1D838A3-3C84-4C91-BC21-F019A19362FE}"/>
              </a:ext>
            </a:extLst>
          </p:cNvPr>
          <p:cNvPicPr/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3005" t="-18692" r="-15090" b="-14558"/>
          <a:stretch/>
        </p:blipFill>
        <p:spPr bwMode="auto">
          <a:xfrm>
            <a:off x="1763722" y="9915072"/>
            <a:ext cx="484505" cy="467995"/>
          </a:xfrm>
          <a:prstGeom prst="ellipse">
            <a:avLst/>
          </a:prstGeom>
          <a:noFill/>
          <a:ln w="25400" cap="flat" cmpd="sng" algn="ctr">
            <a:solidFill>
              <a:srgbClr val="34393C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03F244C-4A5E-4B49-927C-035E5D431FC6}"/>
              </a:ext>
            </a:extLst>
          </p:cNvPr>
          <p:cNvPicPr/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909897" y="9915707"/>
            <a:ext cx="467995" cy="467995"/>
          </a:xfrm>
          <a:prstGeom prst="ellipse">
            <a:avLst/>
          </a:prstGeom>
          <a:noFill/>
          <a:ln w="25400">
            <a:solidFill>
              <a:srgbClr val="34393C"/>
            </a:solidFill>
          </a:ln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97C802F-E3CA-4467-80F8-67769A2948CA}"/>
              </a:ext>
            </a:extLst>
          </p:cNvPr>
          <p:cNvPicPr/>
          <p:nvPr/>
        </p:nvPicPr>
        <p:blipFill rotWithShape="1">
          <a:blip r:embed="rId8" cstate="screen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538" t="-14538" r="-9114" b="-9114"/>
          <a:stretch/>
        </p:blipFill>
        <p:spPr bwMode="auto">
          <a:xfrm>
            <a:off x="4000192" y="9919517"/>
            <a:ext cx="467995" cy="467995"/>
          </a:xfrm>
          <a:prstGeom prst="ellipse">
            <a:avLst/>
          </a:prstGeom>
          <a:noFill/>
          <a:ln w="25400" cap="flat" cmpd="sng" algn="ctr">
            <a:solidFill>
              <a:srgbClr val="34393C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69C5EA16-DA47-47F2-B377-CBC6DE42F886}"/>
              </a:ext>
            </a:extLst>
          </p:cNvPr>
          <p:cNvSpPr/>
          <p:nvPr/>
        </p:nvSpPr>
        <p:spPr>
          <a:xfrm>
            <a:off x="503882" y="10400847"/>
            <a:ext cx="835025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الأنترنـت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3838432-98AC-4B41-A94F-5029A86DBD45}"/>
              </a:ext>
            </a:extLst>
          </p:cNvPr>
          <p:cNvSpPr/>
          <p:nvPr/>
        </p:nvSpPr>
        <p:spPr>
          <a:xfrm>
            <a:off x="1606242" y="10407832"/>
            <a:ext cx="835025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السفــر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ED1A7AE-0A7B-4AE0-86D7-F1459471A4BE}"/>
              </a:ext>
            </a:extLst>
          </p:cNvPr>
          <p:cNvSpPr/>
          <p:nvPr/>
        </p:nvSpPr>
        <p:spPr>
          <a:xfrm>
            <a:off x="2721302" y="10396402"/>
            <a:ext cx="835025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الرياضـة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0A21C1-901C-4622-BC9D-3EAB5DE734EB}"/>
              </a:ext>
            </a:extLst>
          </p:cNvPr>
          <p:cNvSpPr/>
          <p:nvPr/>
        </p:nvSpPr>
        <p:spPr>
          <a:xfrm>
            <a:off x="3820487" y="10407832"/>
            <a:ext cx="835025" cy="307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القراءة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0EEEB3EA-1F32-4D4C-85E6-15629498285D}"/>
              </a:ext>
            </a:extLst>
          </p:cNvPr>
          <p:cNvSpPr/>
          <p:nvPr/>
        </p:nvSpPr>
        <p:spPr>
          <a:xfrm>
            <a:off x="5273814" y="5348540"/>
            <a:ext cx="2142490" cy="375844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FR" sz="12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ar-MA" sz="1800" b="1" dirty="0">
                <a:solidFill>
                  <a:srgbClr val="FFFFFF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المهارات المهنية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200" dirty="0"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 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F802CB7-8A2F-4D64-9987-2FDD59E4253C}"/>
              </a:ext>
            </a:extLst>
          </p:cNvPr>
          <p:cNvSpPr/>
          <p:nvPr/>
        </p:nvSpPr>
        <p:spPr>
          <a:xfrm>
            <a:off x="5311958" y="5871728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ar-IQ" sz="10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التأليف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8008416A-6F09-4680-99BA-5AC94035BD38}"/>
              </a:ext>
            </a:extLst>
          </p:cNvPr>
          <p:cNvSpPr/>
          <p:nvPr/>
        </p:nvSpPr>
        <p:spPr>
          <a:xfrm>
            <a:off x="5246529" y="8128799"/>
            <a:ext cx="2142490" cy="374400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ar-MA" sz="1800" b="1" dirty="0">
                <a:solidFill>
                  <a:srgbClr val="FFFFFF"/>
                </a:solidFill>
                <a:effectLst/>
                <a:latin typeface="Al-Jazeera-Arabic-Bold" panose="01000500000000020006" pitchFamily="2" charset="-78"/>
                <a:ea typeface="Calibri" panose="020F0502020204030204" pitchFamily="34" charset="0"/>
                <a:cs typeface="Al-Jazeera-Arabic-Bold" panose="01000500000000020006" pitchFamily="2" charset="-78"/>
              </a:rPr>
              <a:t>اللغـات</a:t>
            </a:r>
            <a:endParaRPr lang="fr-FR" sz="1100" dirty="0">
              <a:effectLst/>
              <a:latin typeface="Al-Jazeera-Arabic-Bold" panose="01000500000000020006" pitchFamily="2" charset="-78"/>
              <a:ea typeface="Calibri" panose="020F0502020204030204" pitchFamily="34" charset="0"/>
              <a:cs typeface="Al-Jazeera-Arabic-Bold" panose="01000500000000020006" pitchFamily="2" charset="-78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46EBC571-996C-4F5C-B322-954DB1314058}"/>
              </a:ext>
            </a:extLst>
          </p:cNvPr>
          <p:cNvSpPr/>
          <p:nvPr/>
        </p:nvSpPr>
        <p:spPr>
          <a:xfrm>
            <a:off x="2057894" y="1880484"/>
            <a:ext cx="2040831" cy="680181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b="1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المهارات الشخصية</a:t>
            </a:r>
            <a:r>
              <a:rPr lang="fr-FR" sz="1100" dirty="0"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BEFFA3B-1CB3-4356-A192-D2BDE6908A63}"/>
              </a:ext>
            </a:extLst>
          </p:cNvPr>
          <p:cNvSpPr>
            <a:spLocks/>
          </p:cNvSpPr>
          <p:nvPr/>
        </p:nvSpPr>
        <p:spPr>
          <a:xfrm>
            <a:off x="5007418" y="2776358"/>
            <a:ext cx="2555432" cy="223939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IQ" sz="1000" b="1" dirty="0">
                <a:solidFill>
                  <a:srgbClr val="FF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ar-IQ" sz="1000" b="1" dirty="0">
              <a:solidFill>
                <a:srgbClr val="FF0000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endParaRPr lang="ar-IQ" sz="1000" b="1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endParaRPr lang="fr-FR" sz="1000" b="1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19B5FE9-F7F5-4BC8-9417-110946F84503}"/>
              </a:ext>
            </a:extLst>
          </p:cNvPr>
          <p:cNvSpPr/>
          <p:nvPr/>
        </p:nvSpPr>
        <p:spPr>
          <a:xfrm>
            <a:off x="368328" y="369478"/>
            <a:ext cx="2352974" cy="1204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ar-IQ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فلسطين- محافظة أريحا</a:t>
            </a:r>
            <a:endParaRPr lang="fr-FR" sz="1200" b="1" dirty="0">
              <a:solidFill>
                <a:srgbClr val="FFFFFF"/>
              </a:solidFill>
              <a:effectLst/>
              <a:latin typeface="Al-Jazeera-Arabic-Bold" panose="01000500000000020006" pitchFamily="2" charset="-78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  <a:p>
            <a:r>
              <a:rPr lang="fr-FR" sz="1000" dirty="0">
                <a:latin typeface="Al-Jazeera-Arabic-Bold" panose="01000500000000020006" pitchFamily="2" charset="-78"/>
                <a:ea typeface="Times New Roman" panose="02020603050405020304" pitchFamily="18" charset="0"/>
                <a:cs typeface="Al-Jazeera-Arabic-Bold" panose="01000500000000020006" pitchFamily="2" charset="-78"/>
              </a:rPr>
              <a:t>+972 59-496-2253</a:t>
            </a:r>
            <a:endParaRPr lang="fr-FR" sz="1000" dirty="0">
              <a:effectLst/>
              <a:latin typeface="Al-Jazeera-Arabic-Bold" panose="01000500000000020006" pitchFamily="2" charset="-78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  <a:p>
            <a:r>
              <a:rPr lang="ar-SA" sz="500" dirty="0">
                <a:solidFill>
                  <a:srgbClr val="FFFFFF"/>
                </a:solidFill>
                <a:latin typeface="Al-Jazeera-Arabic-Bold" panose="01000500000000020006" pitchFamily="2" charset="-78"/>
                <a:ea typeface="Times New Roman" panose="02020603050405020304" pitchFamily="18" charset="0"/>
                <a:cs typeface="Al-Jazeera-Arabic-Bold" panose="01000500000000020006" pitchFamily="2" charset="-78"/>
              </a:rPr>
              <a:t> </a:t>
            </a:r>
            <a:endParaRPr lang="ar-MA" sz="500" dirty="0">
              <a:solidFill>
                <a:srgbClr val="FFFFFF"/>
              </a:solidFill>
              <a:latin typeface="Al-Jazeera-Arabic-Bold" panose="01000500000000020006" pitchFamily="2" charset="-78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  <a:p>
            <a:r>
              <a:rPr lang="en-US" sz="11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Dema_latifa@outlook.com</a:t>
            </a:r>
            <a:endParaRPr lang="en-US" sz="1100" b="1" dirty="0">
              <a:solidFill>
                <a:srgbClr val="FFFFFF"/>
              </a:solidFill>
              <a:latin typeface="+mj-lt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A5AC34D2-33B4-42D6-92B2-F9491150C9B1}"/>
              </a:ext>
            </a:extLst>
          </p:cNvPr>
          <p:cNvSpPr/>
          <p:nvPr/>
        </p:nvSpPr>
        <p:spPr>
          <a:xfrm>
            <a:off x="91357" y="435215"/>
            <a:ext cx="294864" cy="294864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5106B73-1CF4-4E24-B5C4-59E416A1063F}"/>
              </a:ext>
            </a:extLst>
          </p:cNvPr>
          <p:cNvSpPr/>
          <p:nvPr/>
        </p:nvSpPr>
        <p:spPr>
          <a:xfrm>
            <a:off x="89522" y="848343"/>
            <a:ext cx="294864" cy="29486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3BD344E-B5B3-4614-8EAA-A2193DC97372}"/>
              </a:ext>
            </a:extLst>
          </p:cNvPr>
          <p:cNvSpPr/>
          <p:nvPr/>
        </p:nvSpPr>
        <p:spPr>
          <a:xfrm>
            <a:off x="91357" y="1221659"/>
            <a:ext cx="294864" cy="29486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33EA4F4F-0B25-429D-9E38-30AA30320901}"/>
              </a:ext>
            </a:extLst>
          </p:cNvPr>
          <p:cNvPicPr/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1422" y="483392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87450641-AA8F-488C-9B1B-2CBDFBB34F8E}"/>
              </a:ext>
            </a:extLst>
          </p:cNvPr>
          <p:cNvPicPr/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5646" y="907949"/>
            <a:ext cx="180512" cy="180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008DF3B8-9889-43EF-B827-FFAC8523D536}"/>
              </a:ext>
            </a:extLst>
          </p:cNvPr>
          <p:cNvPicPr/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5959" y="1271806"/>
            <a:ext cx="190868" cy="1908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A3FB023-F611-451D-9953-BE733C65DC23}"/>
              </a:ext>
            </a:extLst>
          </p:cNvPr>
          <p:cNvSpPr/>
          <p:nvPr/>
        </p:nvSpPr>
        <p:spPr>
          <a:xfrm>
            <a:off x="5293907" y="6125840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9475C052-B490-425F-89BC-70217EE85A1C}"/>
              </a:ext>
            </a:extLst>
          </p:cNvPr>
          <p:cNvSpPr/>
          <p:nvPr/>
        </p:nvSpPr>
        <p:spPr>
          <a:xfrm>
            <a:off x="5294688" y="6123549"/>
            <a:ext cx="1593651" cy="174828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/>
              <a:t>80%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E2F1F23-F73C-4ADD-8BBC-F7BFE41C8B09}"/>
              </a:ext>
            </a:extLst>
          </p:cNvPr>
          <p:cNvSpPr/>
          <p:nvPr/>
        </p:nvSpPr>
        <p:spPr>
          <a:xfrm>
            <a:off x="5305567" y="6304273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ar-IQ" sz="1000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كتابة البحوث</a:t>
            </a:r>
            <a:endParaRPr lang="fr-FR" sz="1000" b="1" dirty="0">
              <a:solidFill>
                <a:srgbClr val="FFFFFF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F0EA4785-F565-469F-A7F8-88DBF51DEE59}"/>
              </a:ext>
            </a:extLst>
          </p:cNvPr>
          <p:cNvSpPr/>
          <p:nvPr/>
        </p:nvSpPr>
        <p:spPr>
          <a:xfrm>
            <a:off x="5287516" y="6558385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728E516B-D1A6-4633-ABCB-B88F49DE5CF5}"/>
              </a:ext>
            </a:extLst>
          </p:cNvPr>
          <p:cNvSpPr/>
          <p:nvPr/>
        </p:nvSpPr>
        <p:spPr>
          <a:xfrm>
            <a:off x="5288297" y="6560490"/>
            <a:ext cx="1926125" cy="174828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/>
              <a:t>90%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C761C1A-4E09-4E21-8E0A-95437EA244B5}"/>
              </a:ext>
            </a:extLst>
          </p:cNvPr>
          <p:cNvSpPr/>
          <p:nvPr/>
        </p:nvSpPr>
        <p:spPr>
          <a:xfrm>
            <a:off x="5299176" y="6726561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ar-IQ" sz="1000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القراءة</a:t>
            </a:r>
            <a:endParaRPr lang="fr-FR" sz="11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EDCF47C7-3DE3-4BC8-ABFE-9FA4208214AC}"/>
              </a:ext>
            </a:extLst>
          </p:cNvPr>
          <p:cNvSpPr/>
          <p:nvPr/>
        </p:nvSpPr>
        <p:spPr>
          <a:xfrm>
            <a:off x="5281125" y="6980673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C92918D8-652D-426D-8121-F478A3425D5D}"/>
              </a:ext>
            </a:extLst>
          </p:cNvPr>
          <p:cNvSpPr/>
          <p:nvPr/>
        </p:nvSpPr>
        <p:spPr>
          <a:xfrm>
            <a:off x="5276296" y="6982778"/>
            <a:ext cx="1429013" cy="174828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/>
              <a:t>70%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E0FF2F9-4C7C-4254-B89B-FB070BC47A0F}"/>
              </a:ext>
            </a:extLst>
          </p:cNvPr>
          <p:cNvSpPr/>
          <p:nvPr/>
        </p:nvSpPr>
        <p:spPr>
          <a:xfrm>
            <a:off x="5293434" y="7157606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ar-IQ" sz="10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الندوات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34430827-0BDC-44E2-A077-625C5D159F2C}"/>
              </a:ext>
            </a:extLst>
          </p:cNvPr>
          <p:cNvSpPr/>
          <p:nvPr/>
        </p:nvSpPr>
        <p:spPr>
          <a:xfrm>
            <a:off x="5275383" y="7411718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BFB66E46-1CCE-463E-A93A-45428A15E303}"/>
              </a:ext>
            </a:extLst>
          </p:cNvPr>
          <p:cNvSpPr/>
          <p:nvPr/>
        </p:nvSpPr>
        <p:spPr>
          <a:xfrm>
            <a:off x="5270554" y="7413823"/>
            <a:ext cx="1429013" cy="174828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>
                <a:latin typeface="+mj-lt"/>
              </a:rPr>
              <a:t>70</a:t>
            </a:r>
            <a:r>
              <a:rPr lang="fr-FR" sz="1100" dirty="0"/>
              <a:t>%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465DA09-BE78-43FE-9F50-37C48902505A}"/>
              </a:ext>
            </a:extLst>
          </p:cNvPr>
          <p:cNvSpPr/>
          <p:nvPr/>
        </p:nvSpPr>
        <p:spPr>
          <a:xfrm>
            <a:off x="5271946" y="8600951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ar-MA" sz="1000" b="1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العربيـة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D1E1570A-FA25-4458-8CF9-A3E5B9428678}"/>
              </a:ext>
            </a:extLst>
          </p:cNvPr>
          <p:cNvSpPr/>
          <p:nvPr/>
        </p:nvSpPr>
        <p:spPr>
          <a:xfrm>
            <a:off x="5253895" y="8855063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2AC0F5C4-A19C-45B3-B9EE-DD425F84F489}"/>
              </a:ext>
            </a:extLst>
          </p:cNvPr>
          <p:cNvSpPr/>
          <p:nvPr/>
        </p:nvSpPr>
        <p:spPr>
          <a:xfrm>
            <a:off x="5253895" y="8857167"/>
            <a:ext cx="2124905" cy="241469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IQ" sz="1000" dirty="0">
                <a:latin typeface="+mj-lt"/>
              </a:rPr>
              <a:t>90</a:t>
            </a:r>
            <a:r>
              <a:rPr lang="fr-FR" sz="1000" dirty="0">
                <a:latin typeface="+mj-lt"/>
              </a:rPr>
              <a:t>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0EF62B7-8B7A-4069-A48E-2F3664D2D2BE}"/>
              </a:ext>
            </a:extLst>
          </p:cNvPr>
          <p:cNvSpPr/>
          <p:nvPr/>
        </p:nvSpPr>
        <p:spPr>
          <a:xfrm>
            <a:off x="5271946" y="9029891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ar-MA" sz="1000" b="1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الإنجليزيـة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8CB43787-B689-47C5-B559-D64BACD09036}"/>
              </a:ext>
            </a:extLst>
          </p:cNvPr>
          <p:cNvSpPr/>
          <p:nvPr/>
        </p:nvSpPr>
        <p:spPr>
          <a:xfrm>
            <a:off x="5253895" y="9284003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CDF51259-2C85-4870-8AB0-6165E28D85EB}"/>
              </a:ext>
            </a:extLst>
          </p:cNvPr>
          <p:cNvSpPr/>
          <p:nvPr/>
        </p:nvSpPr>
        <p:spPr>
          <a:xfrm>
            <a:off x="6227814" y="9286108"/>
            <a:ext cx="1150986" cy="157750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IQ" sz="1100" dirty="0"/>
              <a:t>50</a:t>
            </a:r>
            <a:r>
              <a:rPr lang="fr-FR" sz="1100" dirty="0"/>
              <a:t>%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E068870-91F4-473F-83BF-CD1394C8ADF2}"/>
              </a:ext>
            </a:extLst>
          </p:cNvPr>
          <p:cNvSpPr/>
          <p:nvPr/>
        </p:nvSpPr>
        <p:spPr>
          <a:xfrm>
            <a:off x="5267791" y="9475910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ar-IQ" sz="1000" b="1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4A316201-4D57-45A8-BF85-6FCDDC1B30CA}"/>
              </a:ext>
            </a:extLst>
          </p:cNvPr>
          <p:cNvSpPr/>
          <p:nvPr/>
        </p:nvSpPr>
        <p:spPr>
          <a:xfrm>
            <a:off x="5249740" y="9730022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698827" y="5481088"/>
            <a:ext cx="3359582" cy="52560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نبذة خاصة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58290" y="5226123"/>
            <a:ext cx="4463755" cy="5140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t">
              <a:lnSpc>
                <a:spcPct val="150000"/>
              </a:lnSpc>
            </a:pPr>
            <a:r>
              <a:rPr lang="ar-IQ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965960" algn="ctr">
              <a:lnSpc>
                <a:spcPct val="107000"/>
              </a:lnSpc>
              <a:spcAft>
                <a:spcPts val="0"/>
              </a:spcAft>
            </a:pPr>
            <a:r>
              <a:rPr lang="ar-IQ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ar-IQ" sz="1600" dirty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Researcher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Dima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Fayek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Taha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Abu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Latifa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, born in Palestine in 1981, married with two sons and two daughters, residing in Palestine - Jericho Governorate, she graduated from high school from Al-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Bireh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Girls Secondary School / Ramallah / Palestine in 1999, then she joined the bachelor's stage at Al-Quds Open University / Jericho/Palestine, and I graduated in 2007, after that I joined a master’s degree from Al-Quds University Abu Dis/Al-Quds/Palestine and graduated from it in 2013, then I joined the doctorate at Sultan Zain Al-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Abidin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University/Terengganu/Malaysia.</a:t>
            </a:r>
            <a:endParaRPr lang="ar-IQ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ar-IQ" sz="1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ar-IQ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ar-IQ" sz="1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45959" y="2638442"/>
            <a:ext cx="47811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IQ" sz="10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ar-IQ" sz="1000" b="1" dirty="0">
              <a:solidFill>
                <a:srgbClr val="FF0000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lvl="0"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030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id="{BDCE3E61-CFA6-4BFE-A392-59CCED9265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466"/>
          <a:stretch/>
        </p:blipFill>
        <p:spPr>
          <a:xfrm flipH="1">
            <a:off x="-3" y="-51282"/>
            <a:ext cx="7643201" cy="1755643"/>
          </a:xfrm>
          <a:prstGeom prst="rect">
            <a:avLst/>
          </a:prstGeom>
        </p:spPr>
      </p:pic>
      <p:pic>
        <p:nvPicPr>
          <p:cNvPr id="4" name="Picture 22">
            <a:extLst>
              <a:ext uri="{FF2B5EF4-FFF2-40B4-BE49-F238E27FC236}">
                <a16:creationId xmlns:a16="http://schemas.microsoft.com/office/drawing/2014/main" id="{F063DA70-6A01-4276-83B5-93EB1512A4D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8059" y="124722"/>
            <a:ext cx="1340735" cy="1785367"/>
          </a:xfrm>
          <a:prstGeom prst="ellipse">
            <a:avLst/>
          </a:prstGeom>
          <a:noFill/>
          <a:ln w="38100" cap="flat" cmpd="sng" algn="ctr">
            <a:solidFill>
              <a:srgbClr val="5FACC6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مستطيل مستدير الزوايا 5"/>
          <p:cNvSpPr/>
          <p:nvPr/>
        </p:nvSpPr>
        <p:spPr>
          <a:xfrm>
            <a:off x="1759797" y="1202862"/>
            <a:ext cx="3801978" cy="50150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000" b="1" dirty="0"/>
              <a:t>البحوث المنشورة</a:t>
            </a:r>
            <a:endParaRPr lang="en-US" sz="2000" b="1" dirty="0"/>
          </a:p>
        </p:txBody>
      </p:sp>
      <p:sp>
        <p:nvSpPr>
          <p:cNvPr id="7" name="مستطيل 6"/>
          <p:cNvSpPr/>
          <p:nvPr/>
        </p:nvSpPr>
        <p:spPr>
          <a:xfrm>
            <a:off x="71651" y="-2913441"/>
            <a:ext cx="747862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1200" dirty="0"/>
              <a:t> </a:t>
            </a:r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r"/>
            <a:endParaRPr lang="ar-IQ" sz="1200" dirty="0"/>
          </a:p>
          <a:p>
            <a:pPr algn="just" rtl="1"/>
            <a:endParaRPr lang="en-US" sz="1200" dirty="0"/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769645"/>
              </p:ext>
            </p:extLst>
          </p:nvPr>
        </p:nvGraphicFramePr>
        <p:xfrm>
          <a:off x="26343" y="1704361"/>
          <a:ext cx="7344654" cy="584644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08427">
                  <a:extLst>
                    <a:ext uri="{9D8B030D-6E8A-4147-A177-3AD203B41FA5}">
                      <a16:colId xmlns:a16="http://schemas.microsoft.com/office/drawing/2014/main" val="2208746614"/>
                    </a:ext>
                  </a:extLst>
                </a:gridCol>
                <a:gridCol w="3330054">
                  <a:extLst>
                    <a:ext uri="{9D8B030D-6E8A-4147-A177-3AD203B41FA5}">
                      <a16:colId xmlns:a16="http://schemas.microsoft.com/office/drawing/2014/main" val="2323910160"/>
                    </a:ext>
                  </a:extLst>
                </a:gridCol>
                <a:gridCol w="506173">
                  <a:extLst>
                    <a:ext uri="{9D8B030D-6E8A-4147-A177-3AD203B41FA5}">
                      <a16:colId xmlns:a16="http://schemas.microsoft.com/office/drawing/2014/main" val="3484744354"/>
                    </a:ext>
                  </a:extLst>
                </a:gridCol>
              </a:tblGrid>
              <a:tr h="634365">
                <a:tc>
                  <a:txBody>
                    <a:bodyPr/>
                    <a:lstStyle/>
                    <a:p>
                      <a:pPr algn="r"/>
                      <a:r>
                        <a:rPr lang="ar-IQ" sz="1400" b="1" dirty="0">
                          <a:cs typeface="+mn-cs"/>
                        </a:rPr>
                        <a:t>مجلة النشر و البلد</a:t>
                      </a:r>
                      <a:endParaRPr lang="en-US" sz="14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sz="1400" b="1" dirty="0">
                          <a:cs typeface="+mn-cs"/>
                        </a:rPr>
                        <a:t>اسم البحث</a:t>
                      </a:r>
                      <a:endParaRPr lang="en-US" sz="14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sz="1000" dirty="0"/>
                        <a:t>ت</a:t>
                      </a:r>
                      <a:endParaRPr lang="en-US" sz="10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965273"/>
                  </a:ext>
                </a:extLst>
              </a:tr>
              <a:tr h="688921"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IQ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مجلة  الإسلام والمجتمع المعاصر، كلية الدراسات الإسلامية والمعاصرة جامعة السلطان زين العابدين ، </a:t>
                      </a:r>
                      <a:r>
                        <a:rPr kumimoji="0" lang="ar-IQ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ترنجانو</a:t>
                      </a:r>
                      <a:r>
                        <a:rPr kumimoji="0" lang="ar-IQ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، ماليزيا ، العدد العشرون ، يناير/ 2019م، بالاشتراك مع الدكتورة سيتي فاطمة بنت صالح .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200" b="1" dirty="0">
                          <a:cs typeface="+mn-cs"/>
                        </a:rPr>
                        <a:t>بحث بعنوان" المرأة والمشاركة السياسية في ضوء القرآن الكريم  "، مجلة  الإسلام والمجتمع المعاصر، كلية الدراسات الإسلامية والمعاصرة جامعة السلطان زين العابدين ، </a:t>
                      </a:r>
                      <a:r>
                        <a:rPr lang="ar-IQ" sz="1200" b="1" dirty="0" err="1">
                          <a:cs typeface="+mn-cs"/>
                        </a:rPr>
                        <a:t>ترنجانو</a:t>
                      </a:r>
                      <a:r>
                        <a:rPr lang="ar-IQ" sz="1200" b="1" dirty="0">
                          <a:cs typeface="+mn-cs"/>
                        </a:rPr>
                        <a:t> ، ماليزيا ، العدد العشرون ، يناير/ 2019م، بالاشتراك مع الدكتورة سيتي فاطمة بنت صالح .</a:t>
                      </a:r>
                      <a:endParaRPr lang="en-US" sz="12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1">
                        <a:buFont typeface="+mj-lt"/>
                        <a:buNone/>
                      </a:pPr>
                      <a:r>
                        <a:rPr lang="en-US" sz="1000" dirty="0">
                          <a:cs typeface="+mn-cs"/>
                        </a:rPr>
                        <a:t>1</a:t>
                      </a:r>
                      <a:r>
                        <a:rPr lang="ar-IQ" sz="1000" dirty="0">
                          <a:cs typeface="+mn-cs"/>
                        </a:rPr>
                        <a:t>  </a:t>
                      </a:r>
                      <a:endParaRPr lang="en-US" sz="10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387476"/>
                  </a:ext>
                </a:extLst>
              </a:tr>
              <a:tr h="546382"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IQ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المجلة الماليزية للدراسات الإسلامية ، جامعة السلطان زين العابدين ، </a:t>
                      </a:r>
                      <a:r>
                        <a:rPr kumimoji="0" lang="ar-IQ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ترنجانو</a:t>
                      </a:r>
                      <a:r>
                        <a:rPr kumimoji="0" lang="ar-IQ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، ماليزيا ، العدد الثاني ،يوليو/ 2019م، بالاشتراك مع الدكتورة سيتي فاطمة بنت صالح والدكتور مصطفى الخياط .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200" b="1" dirty="0">
                          <a:cs typeface="+mn-cs"/>
                        </a:rPr>
                        <a:t>بحث بعنوان" جدلية الشورى والديمقراطية في الفكر الإسلامي المعاصر " ، المجلة الماليزية للدراسات الإسلامية ، جامعة السلطان زين العابدين ، </a:t>
                      </a:r>
                      <a:r>
                        <a:rPr lang="ar-IQ" sz="1200" b="1" dirty="0" err="1">
                          <a:cs typeface="+mn-cs"/>
                        </a:rPr>
                        <a:t>ترنجانو</a:t>
                      </a:r>
                      <a:r>
                        <a:rPr lang="ar-IQ" sz="1200" b="1" dirty="0">
                          <a:cs typeface="+mn-cs"/>
                        </a:rPr>
                        <a:t> ، ماليزيا ، العدد الثاني ،يوليو/ 2019م، بالاشتراك مع الدكتورة سيتي فاطمة بنت صالح والدكتور مصطفى الخياط .</a:t>
                      </a:r>
                      <a:endParaRPr lang="en-US" sz="12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000" dirty="0"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197972"/>
                  </a:ext>
                </a:extLst>
              </a:tr>
              <a:tr h="749101"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IQ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مجلة الإسلام والمجتمع المعاصر ، جامعة السلطان زين العابدين ، </a:t>
                      </a:r>
                      <a:r>
                        <a:rPr kumimoji="0" lang="ar-IQ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ترنجانو</a:t>
                      </a:r>
                      <a:r>
                        <a:rPr kumimoji="0" lang="ar-IQ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، ماليزيا ، العدد الثاني ،سبتمبر/ 2019م، بالاشتراك مع الدكتورة سيتي فاطمة بنت صالح والدكتور مصطفى الخياط .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200" b="1" dirty="0">
                          <a:cs typeface="+mn-cs"/>
                        </a:rPr>
                        <a:t>بحث بعنوان" دور فريضة الزكاة في تحقيق الأمن المجتمعي من وجهة نظر موظفي الإدارة والإشراف في مؤسسات الزكاة في فلسطين " ، مجلة الإسلام والمجتمع المعاصر ، جامعة السلطان زين العابدين ، </a:t>
                      </a:r>
                      <a:r>
                        <a:rPr lang="ar-IQ" sz="1200" b="1" dirty="0" err="1">
                          <a:cs typeface="+mn-cs"/>
                        </a:rPr>
                        <a:t>ترنجانو</a:t>
                      </a:r>
                      <a:r>
                        <a:rPr lang="ar-IQ" sz="1200" b="1" dirty="0">
                          <a:cs typeface="+mn-cs"/>
                        </a:rPr>
                        <a:t> ، ماليزيا ، العدد الثاني ،سبتمبر/ 2019م، بالاشتراك مع الدكتورة سيتي فاطمة بنت صالح والدكتور مصطفى الخياط .</a:t>
                      </a:r>
                      <a:endParaRPr lang="en-US" sz="12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000" dirty="0"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458573"/>
                  </a:ext>
                </a:extLst>
              </a:tr>
              <a:tr h="749101">
                <a:tc>
                  <a:txBody>
                    <a:bodyPr/>
                    <a:lstStyle/>
                    <a:p>
                      <a:pPr algn="r" rtl="1"/>
                      <a:r>
                        <a:rPr kumimoji="0" lang="ar-IQ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المجلة الآسيوية للدراسات الحضارية ، ماليزيا ، العدد الرابع ،ديسمبر/ 2019م، بالاشتراك مع الدكتورة سيتي فاطمة بنت صالح والدكتور مصطفى الخياط .</a:t>
                      </a:r>
                      <a:endParaRPr lang="en-US" sz="12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200" b="1" dirty="0">
                          <a:cs typeface="+mn-cs"/>
                        </a:rPr>
                        <a:t>بحث بعنوان" الحقوق والحريات العامة في الفكر الإسلامي المعاصر " ، المجلة الآسيوية للدراسات الحضارية ، ماليزيا ، العدد الرابع ،ديسمبر/ 2019م، بالاشتراك مع الدكتورة سيتي فاطمة بنت صالح والدكتور مصطفى الخياط .</a:t>
                      </a:r>
                      <a:endParaRPr lang="en-US" sz="12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000" dirty="0"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739294"/>
                  </a:ext>
                </a:extLst>
              </a:tr>
              <a:tr h="932783">
                <a:tc>
                  <a:txBody>
                    <a:bodyPr/>
                    <a:lstStyle/>
                    <a:p>
                      <a:pPr algn="r" rtl="1"/>
                      <a:r>
                        <a:rPr kumimoji="0" lang="ar-IQ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منصة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SSRN </a:t>
                      </a:r>
                      <a:r>
                        <a:rPr kumimoji="0" lang="ar-IQ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التابعة لدار النشر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ELSIVEER ، </a:t>
                      </a:r>
                      <a:r>
                        <a:rPr kumimoji="0" lang="ar-IQ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كما ونشر في مجلة الكترونية عدد خاص بالمؤتمر على منصة </a:t>
                      </a:r>
                      <a:r>
                        <a:rPr kumimoji="0" lang="en-US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SSRNk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، </a:t>
                      </a:r>
                      <a:r>
                        <a:rPr kumimoji="0" lang="ar-IQ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مجلد 1عدد 4 بتاريخ 20/120/2020م</a:t>
                      </a:r>
                      <a:endParaRPr lang="en-US" sz="12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200" b="1" dirty="0">
                          <a:cs typeface="+mn-cs"/>
                        </a:rPr>
                        <a:t>بح بعنوان تأثير توظيف الذكاء الاصطناعي على تطوير العمل الإداري في ضوء مبادئ الحوكمة ( دراسة ميدانية على الوزارات الفلسطينية في محافظة غزة، منصة </a:t>
                      </a:r>
                      <a:r>
                        <a:rPr lang="en-US" sz="1200" b="1" dirty="0">
                          <a:cs typeface="+mn-cs"/>
                        </a:rPr>
                        <a:t>SSRN </a:t>
                      </a:r>
                      <a:r>
                        <a:rPr lang="ar-IQ" sz="1200" b="1" dirty="0">
                          <a:cs typeface="+mn-cs"/>
                        </a:rPr>
                        <a:t>التابعة لدار النشر </a:t>
                      </a:r>
                      <a:r>
                        <a:rPr lang="en-US" sz="1200" b="1" dirty="0">
                          <a:cs typeface="+mn-cs"/>
                        </a:rPr>
                        <a:t>ELSIVEER ، </a:t>
                      </a:r>
                      <a:r>
                        <a:rPr lang="ar-IQ" sz="1200" b="1" dirty="0">
                          <a:cs typeface="+mn-cs"/>
                        </a:rPr>
                        <a:t>كما ونشر في مجلة الكترونية عدد خاص بالمؤتمر على منصة </a:t>
                      </a:r>
                      <a:r>
                        <a:rPr lang="en-US" sz="1200" b="1" dirty="0" err="1">
                          <a:cs typeface="+mn-cs"/>
                        </a:rPr>
                        <a:t>SSRNk</a:t>
                      </a:r>
                      <a:r>
                        <a:rPr lang="en-US" sz="1200" b="1" dirty="0">
                          <a:cs typeface="+mn-cs"/>
                        </a:rPr>
                        <a:t> ، </a:t>
                      </a:r>
                      <a:r>
                        <a:rPr lang="ar-IQ" sz="1200" b="1" dirty="0">
                          <a:cs typeface="+mn-cs"/>
                        </a:rPr>
                        <a:t>مجلد 1عدد 4 بتاريخ 20/120/2020م</a:t>
                      </a:r>
                      <a:endParaRPr lang="en-US" sz="12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000" dirty="0"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512791"/>
                  </a:ext>
                </a:extLst>
              </a:tr>
            </a:tbl>
          </a:graphicData>
        </a:graphic>
      </p:graphicFrame>
      <p:sp>
        <p:nvSpPr>
          <p:cNvPr id="8" name="مستطيل 7"/>
          <p:cNvSpPr/>
          <p:nvPr/>
        </p:nvSpPr>
        <p:spPr>
          <a:xfrm>
            <a:off x="2218560" y="234519"/>
            <a:ext cx="26677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80000"/>
              </a:lnSpc>
            </a:pPr>
            <a:r>
              <a:rPr lang="ar-IQ" sz="20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 م د  ديمه فايق طه أبو لطيفة </a:t>
            </a:r>
            <a:endParaRPr lang="fr-FR" sz="2000" dirty="0">
              <a:solidFill>
                <a:prstClr val="white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327500"/>
              </p:ext>
            </p:extLst>
          </p:nvPr>
        </p:nvGraphicFramePr>
        <p:xfrm>
          <a:off x="-2" y="7367926"/>
          <a:ext cx="7371000" cy="283464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471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8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1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2344"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7</a:t>
                      </a:r>
                      <a:endParaRPr lang="en-US" dirty="0"/>
                    </a:p>
                    <a:p>
                      <a:pPr rtl="1"/>
                      <a:endParaRPr lang="en-US" dirty="0"/>
                    </a:p>
                    <a:p>
                      <a:pPr rtl="1"/>
                      <a:endParaRPr lang="en-US" dirty="0"/>
                    </a:p>
                    <a:p>
                      <a:pPr rtl="1"/>
                      <a:endParaRPr lang="en-US" dirty="0"/>
                    </a:p>
                    <a:p>
                      <a:pPr rtl="1"/>
                      <a:endParaRPr lang="en-US" dirty="0"/>
                    </a:p>
                    <a:p>
                      <a:pPr rtl="1"/>
                      <a:endParaRPr lang="en-US" dirty="0"/>
                    </a:p>
                    <a:p>
                      <a:pPr rtl="1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Islamic regulatory culture and its impact on improving the </a:t>
                      </a:r>
                    </a:p>
                    <a:p>
                      <a:pPr rtl="1"/>
                      <a:r>
                        <a:rPr lang="en-US" dirty="0"/>
                        <a:t>quality of the service of Islamic banks</a:t>
                      </a:r>
                      <a:endParaRPr lang="ar-SA" dirty="0"/>
                    </a:p>
                    <a:p>
                      <a:pPr rtl="1"/>
                      <a:endParaRPr lang="ar-SA" dirty="0"/>
                    </a:p>
                    <a:p>
                      <a:pPr rtl="1"/>
                      <a:endParaRPr lang="ar-SA" dirty="0"/>
                    </a:p>
                    <a:p>
                      <a:pPr rtl="1"/>
                      <a:r>
                        <a:rPr lang="ar-SA" dirty="0"/>
                        <a:t>التجديد في الخطاب الديني لحركات الإسلام السياسي بين الأيديولوجيا والبراغماتية، حركة النهضة في تونس أنموذجا.</a:t>
                      </a:r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Ishtar Journal of Economics and Business Studies (IJEBS), Volume 2 (4) – (2021) ISSN: 2708-6186</a:t>
                      </a:r>
                    </a:p>
                    <a:p>
                      <a:pPr rtl="1"/>
                      <a:r>
                        <a:rPr lang="en-US" dirty="0"/>
                        <a:t>Copyright: © 2020 IJEBS /Author/s- Open Access- Online @ </a:t>
                      </a:r>
                      <a:r>
                        <a:rPr lang="en-US" dirty="0">
                          <a:hlinkClick r:id="rId5"/>
                        </a:rPr>
                        <a:t>http://www.ishtareconomics.org/</a:t>
                      </a:r>
                      <a:endParaRPr lang="en-US" dirty="0"/>
                    </a:p>
                    <a:p>
                      <a:pPr rtl="1"/>
                      <a:r>
                        <a:rPr lang="ar-SA" dirty="0"/>
                        <a:t>المجلة الدولية للدراسات التربوية والنفسية، العدد 16 مارس 2022، المركز الديمقراطي العربي ألمانيا برلين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64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562850" cy="2371550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325" y="0"/>
            <a:ext cx="856130" cy="1140051"/>
          </a:xfrm>
          <a:prstGeom prst="rect">
            <a:avLst/>
          </a:prstGeom>
        </p:spPr>
      </p:pic>
      <p:sp>
        <p:nvSpPr>
          <p:cNvPr id="4" name="مستطيل 3"/>
          <p:cNvSpPr/>
          <p:nvPr/>
        </p:nvSpPr>
        <p:spPr>
          <a:xfrm>
            <a:off x="2409895" y="570025"/>
            <a:ext cx="26084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0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 م د  ديمه فايق طه أبو لطيف</a:t>
            </a:r>
            <a:endParaRPr lang="ar-IQ" sz="2400" b="1" dirty="0">
              <a:solidFill>
                <a:schemeClr val="bg1"/>
              </a:solidFill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463338" y="2534564"/>
            <a:ext cx="2870790" cy="50691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dirty="0"/>
              <a:t>المؤتمرات</a:t>
            </a:r>
            <a:endParaRPr lang="en-US" b="1" dirty="0"/>
          </a:p>
        </p:txBody>
      </p:sp>
      <p:sp>
        <p:nvSpPr>
          <p:cNvPr id="5" name="مستطيل 4"/>
          <p:cNvSpPr/>
          <p:nvPr/>
        </p:nvSpPr>
        <p:spPr>
          <a:xfrm>
            <a:off x="1" y="3204494"/>
            <a:ext cx="7393454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• المشاركة بورقة بحثية بعنوان" المرأة والمشاركة السياسية في ضوء القرآن الكريم " في مؤتمر </a:t>
            </a:r>
            <a:r>
              <a:rPr lang="en-US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SQ/2018</a:t>
            </a:r>
            <a:r>
              <a:rPr 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،  المقام في جامعة السلطان زين العابدين، </a:t>
            </a:r>
            <a:r>
              <a:rPr lang="ar-SA" sz="1400" b="1" dirty="0" err="1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ترنجانو</a:t>
            </a:r>
            <a:r>
              <a:rPr 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، ماليزيا، بالاشتراك مع الدكتورة سيتي فاطمة بنت صالح.</a:t>
            </a:r>
            <a:endParaRPr lang="en-US" sz="1400" b="1" dirty="0">
              <a:latin typeface="Traditional Arabic" panose="02020603050405020304" pitchFamily="18" charset="-78"/>
              <a:ea typeface="Calibri" panose="020F050202020403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• المشاركة بورقة بحثية بعنوان </a:t>
            </a:r>
            <a:r>
              <a:rPr lang="ar-SA" sz="1400" b="1" dirty="0">
                <a:solidFill>
                  <a:srgbClr val="1C1E21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دور مواقع التواصل الاجتماعي في بناء خطاب الكراهية وأثرها على الأمن المجتمعي (دراسة ميدانية على عينة من الجمهور الفلسطيني) </a:t>
            </a:r>
            <a:r>
              <a:rPr 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في مؤتمر </a:t>
            </a:r>
            <a:r>
              <a:rPr lang="en-US" sz="1400" b="1" dirty="0" err="1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Iprc</a:t>
            </a:r>
            <a:r>
              <a:rPr lang="en-US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/2019</a:t>
            </a:r>
            <a:r>
              <a:rPr 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، المقام في جامعة السلطان زين العابدين، </a:t>
            </a:r>
            <a:r>
              <a:rPr lang="ar-SA" sz="1400" b="1" dirty="0" err="1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ترنجانو</a:t>
            </a:r>
            <a:r>
              <a:rPr 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، ماليزيا، بالاشتراك مع الدكتورة سيتي فاطمة بنت صالح والدكتور مصطفى الخياط .</a:t>
            </a:r>
            <a:endParaRPr lang="en-US" sz="1400" b="1" dirty="0">
              <a:latin typeface="Traditional Arabic" panose="02020603050405020304" pitchFamily="18" charset="-78"/>
              <a:ea typeface="Calibri" panose="020F050202020403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• المشاركة بورقة بحثية بعنوان </a:t>
            </a:r>
            <a:r>
              <a:rPr lang="ar-SA" sz="1400" b="1" dirty="0">
                <a:solidFill>
                  <a:srgbClr val="1C1E21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ممارسات التغيير لدى قيادات مؤسسات التعليم العالي للارتقاء بأداء المرأة الفلسطينية ،</a:t>
            </a:r>
            <a:r>
              <a:rPr 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في مؤتمر المرأة والتعليم العالي ،  المقام في الجامعة الإسلامية غزة، فلسطين .</a:t>
            </a:r>
            <a:endParaRPr lang="en-US" sz="1400" b="1" dirty="0">
              <a:latin typeface="Traditional Arabic" panose="02020603050405020304" pitchFamily="18" charset="-78"/>
              <a:ea typeface="Calibri" panose="020F050202020403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• المشاركة بورقة بحثية بعنوان تأثير توظيف الذكاء الاصطناعي على تطوير العمل الإداري في ضوء مبادئ الحوكمة ( دراسة ميدانية على الوزارات الفلسطينية في محافظة غزة، المؤتمر الدولي الأول لتكنولوجيا الإدارة </a:t>
            </a:r>
            <a:r>
              <a:rPr lang="ar-SA" sz="1400" b="1" dirty="0" err="1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ةالمعلومات</a:t>
            </a:r>
            <a:r>
              <a:rPr 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 (</a:t>
            </a:r>
            <a:r>
              <a:rPr lang="en-US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ICITB2020</a:t>
            </a:r>
            <a:r>
              <a:rPr 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، جامعة غزة بالتعاون مع جامعة العلوم الماليزية ، 14/7/2020م</a:t>
            </a:r>
            <a:endParaRPr lang="en-US" sz="1400" b="1" dirty="0">
              <a:latin typeface="Traditional Arabic" panose="02020603050405020304" pitchFamily="18" charset="-78"/>
              <a:ea typeface="Calibri" panose="020F050202020403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• </a:t>
            </a:r>
            <a:r>
              <a:rPr lang="ar-SA" sz="1400" b="1" dirty="0">
                <a:latin typeface="Traditional Arabic" panose="02020603050405020304" pitchFamily="18" charset="-78"/>
                <a:ea typeface="Calibri" panose="020F0502020204030204" pitchFamily="34" charset="0"/>
              </a:rPr>
              <a:t>المشاركة بورقة بحثية بعنوان دور الشريعة </a:t>
            </a:r>
            <a:r>
              <a:rPr lang="ar-SA" sz="1400" b="1" dirty="0" err="1">
                <a:latin typeface="Traditional Arabic" panose="02020603050405020304" pitchFamily="18" charset="-78"/>
                <a:ea typeface="Calibri" panose="020F0502020204030204" pitchFamily="34" charset="0"/>
              </a:rPr>
              <a:t>الإسلاميةفي</a:t>
            </a:r>
            <a:r>
              <a:rPr lang="ar-SA" sz="1400" b="1" dirty="0">
                <a:latin typeface="Traditional Arabic" panose="02020603050405020304" pitchFamily="18" charset="-78"/>
                <a:ea typeface="Calibri" panose="020F0502020204030204" pitchFamily="34" charset="0"/>
              </a:rPr>
              <a:t> مكافحة الفساد الإداري وسبل الوقاية منه، المؤتمر العلمي الثالث في الفقه والسيرة ،جامعة العلوم الإسلامية الماليزية</a:t>
            </a:r>
            <a:r>
              <a:rPr lang="en-GB" sz="1400" b="1" dirty="0">
                <a:latin typeface="Traditional Arabic" panose="02020603050405020304" pitchFamily="18" charset="-78"/>
                <a:ea typeface="Calibri" panose="020F0502020204030204" pitchFamily="34" charset="0"/>
              </a:rPr>
              <a:t>” USIM” </a:t>
            </a:r>
            <a:r>
              <a:rPr lang="ar-SA" sz="1400" b="1" dirty="0">
                <a:latin typeface="Traditional Arabic" panose="02020603050405020304" pitchFamily="18" charset="-78"/>
                <a:ea typeface="Calibri" panose="020F0502020204030204" pitchFamily="34" charset="0"/>
              </a:rPr>
              <a:t> ، كلية الشريعة والقانون. 18/نوفمبر /2020.</a:t>
            </a:r>
            <a:endParaRPr lang="en-US" sz="1400" b="1" dirty="0">
              <a:latin typeface="Traditional Arabic" panose="02020603050405020304" pitchFamily="18" charset="-78"/>
              <a:ea typeface="Calibri" panose="020F050202020403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• </a:t>
            </a:r>
            <a:r>
              <a:rPr lang="ar-SA" sz="1400" b="1" dirty="0">
                <a:latin typeface="Traditional Arabic" panose="02020603050405020304" pitchFamily="18" charset="-78"/>
                <a:ea typeface="Calibri" panose="020F0502020204030204" pitchFamily="34" charset="0"/>
              </a:rPr>
              <a:t>المشاركة بورقة بحثية بعنوان دور المنظمات الأهلية في تمكين </a:t>
            </a:r>
            <a:r>
              <a:rPr lang="ar-SA" sz="1400" b="1" dirty="0" err="1">
                <a:latin typeface="Traditional Arabic" panose="02020603050405020304" pitchFamily="18" charset="-78"/>
                <a:ea typeface="Calibri" panose="020F0502020204030204" pitchFamily="34" charset="0"/>
              </a:rPr>
              <a:t>المراة</a:t>
            </a:r>
            <a:r>
              <a:rPr lang="ar-SA" sz="1400" b="1" dirty="0">
                <a:latin typeface="Traditional Arabic" panose="02020603050405020304" pitchFamily="18" charset="-78"/>
                <a:ea typeface="Calibri" panose="020F0502020204030204" pitchFamily="34" charset="0"/>
              </a:rPr>
              <a:t> الفلسطينية لمناصب القيادية وسبل تطويرها، المؤتمر الدولي العلمي المحكم الموسوم : قضايا المرأة الفلسطينية بين المقاربة الدولية والوطنية ، جامعة غزة، 24/نوفمبر /2020م.</a:t>
            </a:r>
            <a:r>
              <a:rPr 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 • المشاركة بروقة بحثية بعنوان دور البرامج التدريبية في تشكيل القيم الإسلامية في حياة المرأة الفلسطينية من منظور التنمية البشرية، المؤتمر العلمي الدولي الثاني قراءات معرفية في العلوم الانسانية والاجتماعية ، جامعة دهوك، كردستان العراق. 14/9/2021م.</a:t>
            </a:r>
            <a:r>
              <a:rPr lang="ar-SA" sz="1400" b="1" dirty="0">
                <a:latin typeface="Traditional Arabic" panose="02020603050405020304" pitchFamily="18" charset="-78"/>
                <a:ea typeface="Calibri" panose="020F0502020204030204" pitchFamily="34" charset="0"/>
              </a:rPr>
              <a:t> دور البرامج التدريبية في تشكيل القيم الإسلامية في حياة المرأة الفلسطينية من منظور التنمية البشرية</a:t>
            </a: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IQ" sz="1400" b="1" dirty="0">
                <a:latin typeface="Traditional Arabic" panose="02020603050405020304" pitchFamily="18" charset="-78"/>
                <a:ea typeface="Calibri" panose="020F0502020204030204" pitchFamily="34" charset="0"/>
              </a:rPr>
              <a:t>التجديد في الخطاب الديني لحركات الإسلام السياسي بين الأيديولوجيا والبراغماتية حركة النهضة في تونس </a:t>
            </a:r>
            <a:r>
              <a:rPr lang="ar-IQ" sz="1400" b="1" dirty="0" err="1">
                <a:latin typeface="Traditional Arabic" panose="02020603050405020304" pitchFamily="18" charset="-78"/>
                <a:ea typeface="Calibri" panose="020F0502020204030204" pitchFamily="34" charset="0"/>
              </a:rPr>
              <a:t>أنموذجا</a:t>
            </a:r>
            <a:r>
              <a:rPr lang="ar-IQ" sz="1400" b="1" dirty="0">
                <a:latin typeface="Traditional Arabic" panose="02020603050405020304" pitchFamily="18" charset="-78"/>
                <a:ea typeface="Calibri" panose="020F0502020204030204" pitchFamily="34" charset="0"/>
              </a:rPr>
              <a:t>. المؤتمر العلمي الثالث للعلوم الاجتماعية 24-28-11-2021 تركيا.</a:t>
            </a:r>
            <a:endParaRPr lang="ar-SA" sz="1400" b="1" dirty="0">
              <a:latin typeface="Traditional Arabic" panose="02020603050405020304" pitchFamily="18" charset="-78"/>
              <a:ea typeface="Calibri" panose="020F050202020403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sz="1400" b="1" dirty="0">
                <a:latin typeface="Traditional Arabic" panose="02020603050405020304" pitchFamily="18" charset="-78"/>
                <a:ea typeface="Calibri" panose="020F0502020204030204" pitchFamily="34" charset="0"/>
              </a:rPr>
              <a:t>- المشاركة في المؤتمر العلمي الثالث للعلوم الاجتماعية 24-28-11-2021 تركيا. </a:t>
            </a:r>
            <a:r>
              <a:rPr lang="ar-SA" sz="1400" b="1">
                <a:latin typeface="Traditional Arabic" panose="02020603050405020304" pitchFamily="18" charset="-78"/>
                <a:ea typeface="Calibri" panose="020F0502020204030204" pitchFamily="34" charset="0"/>
              </a:rPr>
              <a:t>التجديد في الخطاب الديني لحركات الإسلام السياسي بين الأيديولوجيا والبراغماتية حركة النهضة في تونس أنموذجا.</a:t>
            </a:r>
            <a:endParaRPr lang="en-US" sz="1400" b="1" dirty="0">
              <a:latin typeface="Traditional Arabic" panose="02020603050405020304" pitchFamily="18" charset="-78"/>
              <a:ea typeface="Calibri" panose="020F050202020403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sz="16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 </a:t>
            </a:r>
            <a:endParaRPr lang="en-US" sz="1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73198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1204</Words>
  <Application>Microsoft Office PowerPoint</Application>
  <PresentationFormat>Custom</PresentationFormat>
  <Paragraphs>125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Al-Jazeera-Arabic-Bold</vt:lpstr>
      <vt:lpstr>Arial</vt:lpstr>
      <vt:lpstr>Calibri</vt:lpstr>
      <vt:lpstr>Mothanna</vt:lpstr>
      <vt:lpstr>Symbol</vt:lpstr>
      <vt:lpstr>Times New Roman</vt:lpstr>
      <vt:lpstr>Traditional Arabic</vt:lpstr>
      <vt:lpstr>Thème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Dema Aba Latifa</cp:lastModifiedBy>
  <cp:revision>151</cp:revision>
  <dcterms:created xsi:type="dcterms:W3CDTF">2015-07-03T12:55:42Z</dcterms:created>
  <dcterms:modified xsi:type="dcterms:W3CDTF">2022-05-16T08:27:26Z</dcterms:modified>
</cp:coreProperties>
</file>